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61" r:id="rId3"/>
  </p:sldMasterIdLst>
  <p:notesMasterIdLst>
    <p:notesMasterId r:id="rId6"/>
  </p:notesMasterIdLst>
  <p:sldIdLst>
    <p:sldId id="280" r:id="rId4"/>
    <p:sldId id="281" r:id="rId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Учетная запись Майкрософт" initials="УзМ" lastIdx="0" clrIdx="0">
    <p:extLst>
      <p:ext uri="{19B8F6BF-5375-455C-9EA6-DF929625EA0E}">
        <p15:presenceInfo xmlns:p15="http://schemas.microsoft.com/office/powerpoint/2012/main" userId="892340be0cb57dd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AEA"/>
    <a:srgbClr val="00A0E3"/>
    <a:srgbClr val="7F7F7F"/>
    <a:srgbClr val="F49712"/>
    <a:srgbClr val="8ED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850" y="58"/>
      </p:cViewPr>
      <p:guideLst>
        <p:guide orient="horz" pos="2908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1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87E20-585D-45AC-A0F0-5E8A26AB1B39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BD901-461D-41B7-AFBF-A704B4E092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252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Etelka Medium Pro" panose="02000503080000020004" pitchFamily="50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Etelka Light Pro" panose="02000503030000020004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798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213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848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568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8FCF-DE8A-459A-B306-A1257B0343C8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645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8FCF-DE8A-459A-B306-A1257B0343C8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117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8FCF-DE8A-459A-B306-A1257B0343C8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080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8FCF-DE8A-459A-B306-A1257B0343C8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499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8FCF-DE8A-459A-B306-A1257B0343C8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8958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8FCF-DE8A-459A-B306-A1257B0343C8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7580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8FCF-DE8A-459A-B306-A1257B0343C8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769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712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8FCF-DE8A-459A-B306-A1257B0343C8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2042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8FCF-DE8A-459A-B306-A1257B0343C8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259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8FCF-DE8A-459A-B306-A1257B0343C8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8784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8FCF-DE8A-459A-B306-A1257B0343C8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806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0AFA-7393-4A07-B143-4DA0BE2677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2984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0AFA-7393-4A07-B143-4DA0BE2677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787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0AFA-7393-4A07-B143-4DA0BE2677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7426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0AFA-7393-4A07-B143-4DA0BE2677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1423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0AFA-7393-4A07-B143-4DA0BE2677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0245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0AFA-7393-4A07-B143-4DA0BE2677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72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7645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0AFA-7393-4A07-B143-4DA0BE2677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0961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0AFA-7393-4A07-B143-4DA0BE2677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2931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0AFA-7393-4A07-B143-4DA0BE2677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3125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0AFA-7393-4A07-B143-4DA0BE2677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8651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0AFA-7393-4A07-B143-4DA0BE2677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509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84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512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432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5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99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77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8A5FB-0D97-4C84-B76E-E5F2D0A8F6DB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50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F8FCF-DE8A-459A-B306-A1257B0343C8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738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30AFA-7393-4A07-B143-4DA0BE2677DC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668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oleObject" Target="../embeddings/oleObject4.bin"/><Relationship Id="rId18" Type="http://schemas.openxmlformats.org/officeDocument/2006/relationships/image" Target="../media/image11.emf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12" Type="http://schemas.openxmlformats.org/officeDocument/2006/relationships/image" Target="../media/image8.emf"/><Relationship Id="rId1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0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11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5.bin"/><Relationship Id="rId10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14.png"/><Relationship Id="rId1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342511" y="927012"/>
            <a:ext cx="7920036" cy="3262433"/>
            <a:chOff x="342514" y="644531"/>
            <a:chExt cx="7920036" cy="3262433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634315" y="644532"/>
              <a:ext cx="7628235" cy="32624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dirty="0">
                  <a:solidFill>
                    <a:srgbClr val="8ED8F8"/>
                  </a:solidFill>
                  <a:latin typeface="Etelka Medium Pro" panose="02000503080000020004" pitchFamily="50" charset="0"/>
                </a:rPr>
                <a:t>Характеристики</a:t>
              </a:r>
            </a:p>
            <a:p>
              <a:endParaRPr lang="ru-RU" sz="1200" dirty="0">
                <a:latin typeface="Etelka Medium Pro" panose="02000503080000020004" pitchFamily="50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Etelka Light Pro" panose="02000503030000020004" pitchFamily="50" charset="0"/>
                </a:rPr>
                <a:t>Производство: РФ </a:t>
              </a:r>
              <a:endParaRPr lang="en-US" sz="1200" dirty="0">
                <a:highlight>
                  <a:srgbClr val="FFFF00"/>
                </a:highlight>
                <a:latin typeface="Etelka Light Pro" panose="02000503030000020004" pitchFamily="50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Etelka Light Pro" panose="02000503030000020004" pitchFamily="50" charset="0"/>
                </a:rPr>
                <a:t>Мощность: 16-50 Вт</a:t>
              </a:r>
              <a:endParaRPr lang="en-US" sz="1200" dirty="0">
                <a:latin typeface="Etelka Light Pro" panose="02000503030000020004" pitchFamily="50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Etelka Light Pro" panose="02000503030000020004" pitchFamily="50" charset="0"/>
                </a:rPr>
                <a:t>Световой поток: 115-120 лм/Вт</a:t>
              </a:r>
              <a:r>
                <a:rPr lang="en-US" sz="1200" dirty="0">
                  <a:latin typeface="Etelka Light Pro" panose="02000503030000020004" pitchFamily="50" charset="0"/>
                </a:rPr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Etelka Light Pro" panose="02000503030000020004" pitchFamily="50" charset="0"/>
                </a:rPr>
                <a:t>Рабочее напряжение: 176-264  / 50-60Гц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Etelka Light Pro" panose="02000503030000020004" pitchFamily="50" charset="0"/>
                </a:rPr>
                <a:t>Коэффициент пульсации: &lt;2%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Etelka Light Pro" panose="02000503030000020004" pitchFamily="50" charset="0"/>
                </a:rPr>
                <a:t>Индекс цветопередачи: </a:t>
              </a:r>
              <a:r>
                <a:rPr lang="en-US" sz="1200" dirty="0">
                  <a:latin typeface="Etelka Light Pro" panose="02000503030000020004" pitchFamily="50" charset="0"/>
                </a:rPr>
                <a:t>Ra</a:t>
              </a:r>
              <a:r>
                <a:rPr lang="ru-RU" sz="1200" dirty="0">
                  <a:latin typeface="Etelka Light Pro" panose="02000503030000020004" pitchFamily="50" charset="0"/>
                </a:rPr>
                <a:t>&gt;90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Etelka Light Pro" panose="02000503030000020004" pitchFamily="50" charset="0"/>
                </a:rPr>
                <a:t>Угол светового потока: 120°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Etelka Light Pro" panose="02000503030000020004" pitchFamily="50" charset="0"/>
                </a:rPr>
                <a:t>Тип рассеивателя: опал, призма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Etelka Light Pro" panose="02000503030000020004" pitchFamily="50" charset="0"/>
                </a:rPr>
                <a:t>Драйвер в комплекте</a:t>
              </a:r>
              <a:endParaRPr lang="en-US" sz="1200" dirty="0">
                <a:latin typeface="Etelka Light Pro" panose="02000503030000020004" pitchFamily="50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Etelka Light Pro" panose="02000503030000020004" pitchFamily="50" charset="0"/>
                </a:rPr>
                <a:t>Цветовая температура:</a:t>
              </a:r>
              <a:r>
                <a:rPr lang="en-US" sz="1200" dirty="0">
                  <a:latin typeface="Etelka Light Pro" panose="02000503030000020004" pitchFamily="50" charset="0"/>
                </a:rPr>
                <a:t> </a:t>
              </a:r>
              <a:r>
                <a:rPr lang="ru-RU" sz="1200" dirty="0">
                  <a:latin typeface="Etelka Light Pro" panose="02000503030000020004" pitchFamily="50" charset="0"/>
                </a:rPr>
                <a:t>4000К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Etelka Light Pro" panose="02000503030000020004" pitchFamily="50" charset="0"/>
                </a:rPr>
                <a:t>Класс защиты светильника: </a:t>
              </a:r>
              <a:r>
                <a:rPr lang="en-US" sz="1200" dirty="0">
                  <a:latin typeface="Etelka Light Pro" panose="02000503030000020004" pitchFamily="50" charset="0"/>
                </a:rPr>
                <a:t>I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Etelka Light Pro" panose="02000503030000020004" pitchFamily="50" charset="0"/>
                </a:rPr>
                <a:t>Пылевлагозащита: </a:t>
              </a:r>
              <a:r>
                <a:rPr lang="en-US" sz="1200" dirty="0">
                  <a:latin typeface="Etelka Light Pro" panose="02000503030000020004" pitchFamily="50" charset="0"/>
                </a:rPr>
                <a:t>IP 40</a:t>
              </a:r>
              <a:endParaRPr lang="ru-RU" sz="1200" dirty="0">
                <a:latin typeface="Etelka Light Pro" panose="02000503030000020004" pitchFamily="50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Etelka Light Pro" panose="02000503030000020004" pitchFamily="50" charset="0"/>
                </a:rPr>
                <a:t>Гарантия 3 года (с возможностью увеличения до 5 лет</a:t>
              </a:r>
              <a:r>
                <a:rPr lang="en-US" sz="1200" dirty="0">
                  <a:latin typeface="Etelka Light Pro" panose="02000503030000020004" pitchFamily="50" charset="0"/>
                </a:rPr>
                <a:t>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Etelka Light Pro" panose="02000503030000020004" pitchFamily="50" charset="0"/>
                </a:rPr>
                <a:t>Срок службы 70 000 часов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Etelka Light Pro" panose="02000503030000020004" pitchFamily="50" charset="0"/>
                </a:rPr>
                <a:t>Наличие моделей с БАП</a:t>
              </a: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94662B3D-F1AB-4CE0-8CE7-BF29D8CDD358}"/>
                </a:ext>
              </a:extLst>
            </p:cNvPr>
            <p:cNvSpPr/>
            <p:nvPr/>
          </p:nvSpPr>
          <p:spPr>
            <a:xfrm>
              <a:off x="342514" y="644531"/>
              <a:ext cx="102329" cy="3204000"/>
            </a:xfrm>
            <a:prstGeom prst="rect">
              <a:avLst/>
            </a:prstGeom>
            <a:solidFill>
              <a:srgbClr val="8ED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342511" y="4397152"/>
            <a:ext cx="6025257" cy="1902050"/>
            <a:chOff x="342515" y="3409940"/>
            <a:chExt cx="8016468" cy="190205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730750" y="3409940"/>
              <a:ext cx="7628233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dirty="0">
                  <a:solidFill>
                    <a:srgbClr val="F49712"/>
                  </a:solidFill>
                  <a:latin typeface="Etelka Medium Pro" panose="02000503080000020004" pitchFamily="50" charset="0"/>
                </a:rPr>
                <a:t>Применение</a:t>
              </a:r>
            </a:p>
            <a:p>
              <a:endParaRPr lang="ru-RU" sz="1200" dirty="0">
                <a:latin typeface="Etelka Medium Pro" panose="02000503080000020004" pitchFamily="50" charset="0"/>
              </a:endParaRPr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432B012B-D0B2-4594-9352-606A84861EFE}"/>
                </a:ext>
              </a:extLst>
            </p:cNvPr>
            <p:cNvSpPr/>
            <p:nvPr/>
          </p:nvSpPr>
          <p:spPr>
            <a:xfrm>
              <a:off x="342515" y="3445323"/>
              <a:ext cx="136146" cy="1866667"/>
            </a:xfrm>
            <a:prstGeom prst="rect">
              <a:avLst/>
            </a:prstGeom>
            <a:solidFill>
              <a:srgbClr val="F497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80582" y="33740"/>
            <a:ext cx="5810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Etelka Medium Pro" panose="02000503080000020004" pitchFamily="50" charset="0"/>
              </a:rPr>
              <a:t>Светодиодные панели </a:t>
            </a:r>
            <a:r>
              <a:rPr lang="en-US" sz="2000" dirty="0" err="1">
                <a:latin typeface="Etelka Medium Pro" panose="02000503080000020004" pitchFamily="50" charset="0"/>
              </a:rPr>
              <a:t>MiR</a:t>
            </a:r>
            <a:r>
              <a:rPr lang="en-US" sz="2000" dirty="0">
                <a:latin typeface="Etelka Medium Pro" panose="02000503080000020004" pitchFamily="50" charset="0"/>
              </a:rPr>
              <a:t> CRI&gt;90</a:t>
            </a:r>
            <a:r>
              <a:rPr lang="ru-RU" sz="2000" dirty="0">
                <a:latin typeface="Etelka Medium Pro" panose="02000503080000020004" pitchFamily="50" charset="0"/>
              </a:rPr>
              <a:t> </a:t>
            </a:r>
          </a:p>
          <a:p>
            <a:r>
              <a:rPr lang="ru-RU" sz="1600" dirty="0">
                <a:latin typeface="Etelka Light Pro" panose="02000503030000020004" pitchFamily="50" charset="0"/>
              </a:rPr>
              <a:t>Для образовательных и медицинских учреждений</a:t>
            </a:r>
            <a:endParaRPr lang="en-US" sz="1600" dirty="0">
              <a:latin typeface="Etelka Light Pro" panose="02000503030000020004" pitchFamily="50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94662B3D-F1AB-4CE0-8CE7-BF29D8CDD358}"/>
              </a:ext>
            </a:extLst>
          </p:cNvPr>
          <p:cNvSpPr/>
          <p:nvPr/>
        </p:nvSpPr>
        <p:spPr>
          <a:xfrm>
            <a:off x="342515" y="0"/>
            <a:ext cx="102328" cy="63578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10733902" y="6299203"/>
            <a:ext cx="1129865" cy="558797"/>
            <a:chOff x="10733902" y="6299203"/>
            <a:chExt cx="1129865" cy="558797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94662B3D-F1AB-4CE0-8CE7-BF29D8CDD358}"/>
                </a:ext>
              </a:extLst>
            </p:cNvPr>
            <p:cNvSpPr/>
            <p:nvPr/>
          </p:nvSpPr>
          <p:spPr>
            <a:xfrm>
              <a:off x="11769454" y="6299203"/>
              <a:ext cx="94313" cy="558797"/>
            </a:xfrm>
            <a:prstGeom prst="rect">
              <a:avLst/>
            </a:prstGeom>
            <a:solidFill>
              <a:srgbClr val="F497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3902" y="6299203"/>
              <a:ext cx="847346" cy="323089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B61C558-C7FD-66F2-3B6F-C44550B7972C}"/>
              </a:ext>
            </a:extLst>
          </p:cNvPr>
          <p:cNvSpPr txBox="1"/>
          <p:nvPr/>
        </p:nvSpPr>
        <p:spPr>
          <a:xfrm>
            <a:off x="378039" y="6536415"/>
            <a:ext cx="13314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Etelka Light Pro" panose="02000503030000020004" pitchFamily="50" charset="0"/>
              </a:rPr>
              <a:t>Май 2024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1315EF58-09B8-2172-380A-A38869373C54}"/>
              </a:ext>
            </a:extLst>
          </p:cNvPr>
          <p:cNvGrpSpPr/>
          <p:nvPr/>
        </p:nvGrpSpPr>
        <p:grpSpPr>
          <a:xfrm>
            <a:off x="10774543" y="6299203"/>
            <a:ext cx="1129865" cy="558797"/>
            <a:chOff x="10733902" y="6299203"/>
            <a:chExt cx="1129865" cy="558797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7ECD1672-D4FF-B871-2BDF-19921F86FB68}"/>
                </a:ext>
              </a:extLst>
            </p:cNvPr>
            <p:cNvSpPr/>
            <p:nvPr/>
          </p:nvSpPr>
          <p:spPr>
            <a:xfrm>
              <a:off x="11769454" y="6299203"/>
              <a:ext cx="94313" cy="558797"/>
            </a:xfrm>
            <a:prstGeom prst="rect">
              <a:avLst/>
            </a:prstGeom>
            <a:solidFill>
              <a:srgbClr val="F497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>
                <a:latin typeface="Etelka Light Pro" panose="02000503030000020004" pitchFamily="50" charset="0"/>
              </a:endParaRPr>
            </a:p>
          </p:txBody>
        </p:sp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id="{7CB6DD76-7043-8B18-2005-AAE1D5409E2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3902" y="6299203"/>
              <a:ext cx="847346" cy="323089"/>
            </a:xfrm>
            <a:prstGeom prst="rect">
              <a:avLst/>
            </a:prstGeom>
          </p:spPr>
        </p:pic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45B24A85-37D0-98A2-0A33-B5151E05920A}"/>
              </a:ext>
            </a:extLst>
          </p:cNvPr>
          <p:cNvSpPr txBox="1"/>
          <p:nvPr/>
        </p:nvSpPr>
        <p:spPr>
          <a:xfrm>
            <a:off x="10295001" y="17118"/>
            <a:ext cx="1806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accent6"/>
                </a:solidFill>
                <a:latin typeface="Etelka Medium Pro" panose="02000503080000020004" pitchFamily="50" charset="0"/>
              </a:rPr>
              <a:t>Доступны к заказу</a:t>
            </a:r>
            <a:endParaRPr lang="en-US" sz="1600" dirty="0">
              <a:solidFill>
                <a:schemeClr val="accent6"/>
              </a:solidFill>
              <a:latin typeface="Etelka Medium Pro" panose="02000503080000020004" pitchFamily="50" charset="0"/>
            </a:endParaRPr>
          </a:p>
        </p:txBody>
      </p:sp>
      <p:graphicFrame>
        <p:nvGraphicFramePr>
          <p:cNvPr id="24" name="Объект 23">
            <a:extLst>
              <a:ext uri="{FF2B5EF4-FFF2-40B4-BE49-F238E27FC236}">
                <a16:creationId xmlns:a16="http://schemas.microsoft.com/office/drawing/2014/main" id="{0645002A-235D-6880-E2BB-53557E0EF9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46114" y="83900"/>
          <a:ext cx="33655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CorelDRAW" r:id="rId5" imgW="337163" imgH="388761" progId="CorelDraw.Graphic.20">
                  <p:embed/>
                </p:oleObj>
              </mc:Choice>
              <mc:Fallback>
                <p:oleObj name="CorelDRAW" r:id="rId5" imgW="337163" imgH="388761" progId="CorelDraw.Graphic.20">
                  <p:embed/>
                  <p:pic>
                    <p:nvPicPr>
                      <p:cNvPr id="85" name="Объект 84">
                        <a:extLst>
                          <a:ext uri="{FF2B5EF4-FFF2-40B4-BE49-F238E27FC236}">
                            <a16:creationId xmlns:a16="http://schemas.microsoft.com/office/drawing/2014/main" id="{6A3423AB-0114-7ED6-25F5-9B2AA33313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46114" y="83900"/>
                        <a:ext cx="336550" cy="388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" name="object 57">
            <a:extLst>
              <a:ext uri="{FF2B5EF4-FFF2-40B4-BE49-F238E27FC236}">
                <a16:creationId xmlns:a16="http://schemas.microsoft.com/office/drawing/2014/main" id="{F3D19981-B10C-4ED0-80A7-A1C696A6DE74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122957" y="666071"/>
            <a:ext cx="2857500" cy="1553326"/>
          </a:xfrm>
          <a:prstGeom prst="rect">
            <a:avLst/>
          </a:prstGeom>
        </p:spPr>
      </p:pic>
      <p:pic>
        <p:nvPicPr>
          <p:cNvPr id="1028" name="Picture 4" descr="Светодиодный светильник VARTON A350 2.0 офисный встраиваемый/накладной 30 Вт 4000 K 1195х295х50 мм IP40 с опаловым рассеивателем белый">
            <a:extLst>
              <a:ext uri="{FF2B5EF4-FFF2-40B4-BE49-F238E27FC236}">
                <a16:creationId xmlns:a16="http://schemas.microsoft.com/office/drawing/2014/main" id="{133FC34A-65C4-4A7C-9BF9-217FCCA86C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081" y="1520267"/>
            <a:ext cx="3077766" cy="3077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Светодиодный светильник VARTON A370 2.0 офисный встраиваемый/накладной 595х295х50 мм 16 ВТ 6500 K IP40 с рассеивателем опал">
            <a:extLst>
              <a:ext uri="{FF2B5EF4-FFF2-40B4-BE49-F238E27FC236}">
                <a16:creationId xmlns:a16="http://schemas.microsoft.com/office/drawing/2014/main" id="{BB3936BF-28FC-42AF-9EBF-76A42CA8A8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775" y="1771404"/>
            <a:ext cx="2211819" cy="2211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B035C89E-8F88-4DF8-AC58-A8A59DB0F2BB}"/>
              </a:ext>
            </a:extLst>
          </p:cNvPr>
          <p:cNvSpPr txBox="1"/>
          <p:nvPr/>
        </p:nvSpPr>
        <p:spPr>
          <a:xfrm>
            <a:off x="7155624" y="786748"/>
            <a:ext cx="186792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Etelka Light Pro" panose="02000503030000020004" pitchFamily="50" charset="0"/>
              </a:rPr>
              <a:t>595*595*50мм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76366E5-18C0-4B94-BCD1-1B309C1B9D61}"/>
              </a:ext>
            </a:extLst>
          </p:cNvPr>
          <p:cNvSpPr txBox="1"/>
          <p:nvPr/>
        </p:nvSpPr>
        <p:spPr>
          <a:xfrm>
            <a:off x="7351846" y="3527724"/>
            <a:ext cx="18214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1600" dirty="0">
                <a:latin typeface="Etelka Light Pro" panose="02000503030000020004" pitchFamily="50" charset="0"/>
              </a:rPr>
              <a:t>1195*295*50мм</a:t>
            </a:r>
            <a:r>
              <a:rPr lang="ru-RU" dirty="0"/>
              <a:t>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F2D8DE6-38E4-4E9C-8C8B-04AA0AA68166}"/>
              </a:ext>
            </a:extLst>
          </p:cNvPr>
          <p:cNvSpPr txBox="1"/>
          <p:nvPr/>
        </p:nvSpPr>
        <p:spPr>
          <a:xfrm>
            <a:off x="4600651" y="2030780"/>
            <a:ext cx="170663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Etelka Light Pro" panose="02000503030000020004" pitchFamily="50" charset="0"/>
              </a:rPr>
              <a:t>595*295*50мм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69BD21B-FAD2-4D2E-9C2A-A8FA78E874AE}"/>
              </a:ext>
            </a:extLst>
          </p:cNvPr>
          <p:cNvSpPr txBox="1"/>
          <p:nvPr/>
        </p:nvSpPr>
        <p:spPr>
          <a:xfrm>
            <a:off x="580582" y="4751414"/>
            <a:ext cx="8704370" cy="14927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500" dirty="0">
                <a:latin typeface="Etelka Light Pro" panose="02000503030000020004" pitchFamily="50" charset="0"/>
              </a:rPr>
              <a:t>Светодиодные панели предназначены для внутреннего освещения школьных и медицинских учреждений, общественных помещений, магазинов, офисов, административных зданий, и т.п.</a:t>
            </a:r>
          </a:p>
          <a:p>
            <a:pPr algn="just"/>
            <a:r>
              <a:rPr lang="ru-RU" sz="1500" dirty="0">
                <a:latin typeface="Etelka Light Pro" panose="02000503030000020004" pitchFamily="50" charset="0"/>
              </a:rPr>
              <a:t>Светильники Российского производства, наличие </a:t>
            </a:r>
            <a:r>
              <a:rPr lang="en-US" sz="1500" dirty="0">
                <a:latin typeface="Etelka Light Pro" panose="02000503030000020004" pitchFamily="50" charset="0"/>
              </a:rPr>
              <a:t>IES </a:t>
            </a:r>
            <a:r>
              <a:rPr lang="ru-RU" sz="1500" dirty="0">
                <a:latin typeface="Etelka Light Pro" panose="02000503030000020004" pitchFamily="50" charset="0"/>
              </a:rPr>
              <a:t>файлов, сертификатов : соответствия ТРТ ТС 020, 004, 037; пожарный сертификат; для образовательных учреждений; медицинских учреждений, </a:t>
            </a:r>
            <a:r>
              <a:rPr lang="ru-RU" sz="1600" dirty="0">
                <a:latin typeface="Etelka Light Pro" panose="02000503030000020004" pitchFamily="50" charset="0"/>
              </a:rPr>
              <a:t>в соответствии с </a:t>
            </a:r>
            <a:r>
              <a:rPr lang="ru-RU" sz="1500" dirty="0">
                <a:latin typeface="Etelka Light Pro" panose="02000503030000020004" pitchFamily="50" charset="0"/>
              </a:rPr>
              <a:t>Постановлением Правительства РФ №2255 от 24 декабря 2020.</a:t>
            </a:r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4EEB756E-E184-4480-B15C-AA829F40E7C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544771" y="704171"/>
            <a:ext cx="2647230" cy="5356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4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4662B3D-F1AB-4CE0-8CE7-BF29D8CDD358}"/>
              </a:ext>
            </a:extLst>
          </p:cNvPr>
          <p:cNvSpPr/>
          <p:nvPr/>
        </p:nvSpPr>
        <p:spPr>
          <a:xfrm>
            <a:off x="342512" y="927012"/>
            <a:ext cx="102328" cy="5514844"/>
          </a:xfrm>
          <a:prstGeom prst="rect">
            <a:avLst/>
          </a:prstGeom>
          <a:solidFill>
            <a:srgbClr val="8ED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93475" y="169160"/>
            <a:ext cx="5810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Etelka Medium Pro" panose="02000503080000020004" pitchFamily="50" charset="0"/>
              </a:rPr>
              <a:t>Светодиодные панели </a:t>
            </a:r>
            <a:r>
              <a:rPr lang="en-US" sz="2000" dirty="0" err="1">
                <a:latin typeface="Etelka Medium Pro" panose="02000503080000020004" pitchFamily="50" charset="0"/>
              </a:rPr>
              <a:t>MiR</a:t>
            </a:r>
            <a:r>
              <a:rPr lang="en-US" sz="2000" dirty="0">
                <a:latin typeface="Etelka Medium Pro" panose="02000503080000020004" pitchFamily="50" charset="0"/>
              </a:rPr>
              <a:t> CRI&gt;90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94662B3D-F1AB-4CE0-8CE7-BF29D8CDD358}"/>
              </a:ext>
            </a:extLst>
          </p:cNvPr>
          <p:cNvSpPr/>
          <p:nvPr/>
        </p:nvSpPr>
        <p:spPr>
          <a:xfrm>
            <a:off x="342515" y="0"/>
            <a:ext cx="102328" cy="63578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10733902" y="6299203"/>
            <a:ext cx="1129865" cy="558797"/>
            <a:chOff x="10733902" y="6299203"/>
            <a:chExt cx="1129865" cy="558797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94662B3D-F1AB-4CE0-8CE7-BF29D8CDD358}"/>
                </a:ext>
              </a:extLst>
            </p:cNvPr>
            <p:cNvSpPr/>
            <p:nvPr/>
          </p:nvSpPr>
          <p:spPr>
            <a:xfrm>
              <a:off x="11769454" y="6299203"/>
              <a:ext cx="94313" cy="558797"/>
            </a:xfrm>
            <a:prstGeom prst="rect">
              <a:avLst/>
            </a:prstGeom>
            <a:solidFill>
              <a:srgbClr val="F497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3902" y="6299203"/>
              <a:ext cx="847346" cy="323089"/>
            </a:xfrm>
            <a:prstGeom prst="rect">
              <a:avLst/>
            </a:prstGeom>
          </p:spPr>
        </p:pic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1315EF58-09B8-2172-380A-A38869373C54}"/>
              </a:ext>
            </a:extLst>
          </p:cNvPr>
          <p:cNvGrpSpPr/>
          <p:nvPr/>
        </p:nvGrpSpPr>
        <p:grpSpPr>
          <a:xfrm>
            <a:off x="10774543" y="6299203"/>
            <a:ext cx="1129865" cy="558797"/>
            <a:chOff x="10733902" y="6299203"/>
            <a:chExt cx="1129865" cy="558797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7ECD1672-D4FF-B871-2BDF-19921F86FB68}"/>
                </a:ext>
              </a:extLst>
            </p:cNvPr>
            <p:cNvSpPr/>
            <p:nvPr/>
          </p:nvSpPr>
          <p:spPr>
            <a:xfrm>
              <a:off x="11769454" y="6299203"/>
              <a:ext cx="94313" cy="558797"/>
            </a:xfrm>
            <a:prstGeom prst="rect">
              <a:avLst/>
            </a:prstGeom>
            <a:solidFill>
              <a:srgbClr val="F497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>
                <a:latin typeface="Etelka Light Pro" panose="02000503030000020004" pitchFamily="50" charset="0"/>
              </a:endParaRPr>
            </a:p>
          </p:txBody>
        </p:sp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id="{7CB6DD76-7043-8B18-2005-AAE1D5409E2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3902" y="6299203"/>
              <a:ext cx="847346" cy="323089"/>
            </a:xfrm>
            <a:prstGeom prst="rect">
              <a:avLst/>
            </a:prstGeom>
          </p:spPr>
        </p:pic>
      </p:grpSp>
      <p:graphicFrame>
        <p:nvGraphicFramePr>
          <p:cNvPr id="24" name="Объект 23">
            <a:extLst>
              <a:ext uri="{FF2B5EF4-FFF2-40B4-BE49-F238E27FC236}">
                <a16:creationId xmlns:a16="http://schemas.microsoft.com/office/drawing/2014/main" id="{0645002A-235D-6880-E2BB-53557E0EF9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0912426"/>
              </p:ext>
            </p:extLst>
          </p:nvPr>
        </p:nvGraphicFramePr>
        <p:xfrm>
          <a:off x="9768393" y="51635"/>
          <a:ext cx="33655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CorelDRAW" r:id="rId5" imgW="337163" imgH="388761" progId="CorelDraw.Graphic.20">
                  <p:embed/>
                </p:oleObj>
              </mc:Choice>
              <mc:Fallback>
                <p:oleObj name="CorelDRAW" r:id="rId5" imgW="337163" imgH="388761" progId="CorelDraw.Graphic.20">
                  <p:embed/>
                  <p:pic>
                    <p:nvPicPr>
                      <p:cNvPr id="24" name="Объект 23">
                        <a:extLst>
                          <a:ext uri="{FF2B5EF4-FFF2-40B4-BE49-F238E27FC236}">
                            <a16:creationId xmlns:a16="http://schemas.microsoft.com/office/drawing/2014/main" id="{0645002A-235D-6880-E2BB-53557E0EF9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68393" y="51635"/>
                        <a:ext cx="336550" cy="388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E0AFF480-20AE-477C-B2A0-FEB374EAD8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200461"/>
              </p:ext>
            </p:extLst>
          </p:nvPr>
        </p:nvGraphicFramePr>
        <p:xfrm>
          <a:off x="2323425" y="635780"/>
          <a:ext cx="7649571" cy="5806080"/>
        </p:xfrm>
        <a:graphic>
          <a:graphicData uri="http://schemas.openxmlformats.org/drawingml/2006/table">
            <a:tbl>
              <a:tblPr/>
              <a:tblGrid>
                <a:gridCol w="2060274">
                  <a:extLst>
                    <a:ext uri="{9D8B030D-6E8A-4147-A177-3AD203B41FA5}">
                      <a16:colId xmlns:a16="http://schemas.microsoft.com/office/drawing/2014/main" val="4002637994"/>
                    </a:ext>
                  </a:extLst>
                </a:gridCol>
                <a:gridCol w="5589297">
                  <a:extLst>
                    <a:ext uri="{9D8B030D-6E8A-4147-A177-3AD203B41FA5}">
                      <a16:colId xmlns:a16="http://schemas.microsoft.com/office/drawing/2014/main" val="2269276975"/>
                    </a:ext>
                  </a:extLst>
                </a:gridCol>
              </a:tblGrid>
              <a:tr h="290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G1-A0-00070-01G02-4003040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Св-к офис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Gauss MiR 30W CRI90 3600lm 4000K IP40 595*595*50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мм опал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LED 1/1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761165"/>
                  </a:ext>
                </a:extLst>
              </a:tr>
              <a:tr h="290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G1-A0-00070-01G03-4003040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Св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-к офис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Gauss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MiR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 30W CRI90 3750lm 4000K IP40 595*595*50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мм призма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LED 1/1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859736"/>
                  </a:ext>
                </a:extLst>
              </a:tr>
              <a:tr h="290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G1-A0-00070-01GA2-4003040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Св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-к офис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Gauss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MiR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 30W CRI90 3600lm 4000K IP40 595*595*50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мм опал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c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БАП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LED 1/1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3231"/>
                  </a:ext>
                </a:extLst>
              </a:tr>
              <a:tr h="290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G1-A0-00070-01GA3-4003040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Св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-к офис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Gauss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MiR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 30W CRI90 3750lm 4000K IP40 595*595*50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мм призма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c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БАП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LED 1/1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220763"/>
                  </a:ext>
                </a:extLst>
              </a:tr>
              <a:tr h="290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G1-A0-00070-01G02-4003540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Св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-к офис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Gauss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MiR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 35W CRI90 4200lm 4000K IP40 595*595*50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мм опал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LED 1/1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394853"/>
                  </a:ext>
                </a:extLst>
              </a:tr>
              <a:tr h="290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G1-A0-00070-01G03-4003540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Св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-к офис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Gauss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MiR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 35W CRI90 4400lm 4000K IP40 595*595*50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мм призма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LED 1/1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22578"/>
                  </a:ext>
                </a:extLst>
              </a:tr>
              <a:tr h="290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G1-A0-00070-01GA2-4003540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Св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-к офис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Gauss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MiR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 35W CRI90 4200lm 4000K IP40 595*595*50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мм опал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c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БАП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LED 1/1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698110"/>
                  </a:ext>
                </a:extLst>
              </a:tr>
              <a:tr h="290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G1-A0-00070-01GA3-4003540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Св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-к офис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Gauss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MiR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 35W CRI90 4400lm 4000K IP40 595*595*50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мм призма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c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БАП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LED 1/1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25342"/>
                  </a:ext>
                </a:extLst>
              </a:tr>
              <a:tr h="290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G1-A0-00070-01G02-4005040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Св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-к офис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Gauss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MiR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 50W CRI90 6000lm 4000K IP40 595*595*50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мм опал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LED 1/1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779455"/>
                  </a:ext>
                </a:extLst>
              </a:tr>
              <a:tr h="290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G1-A0-00070-01G03-4005040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Св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-к офис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Gauss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MiR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 50W CRI90 6300lm 4000K IP40 595*595*50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мм призма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LED 1/1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796065"/>
                  </a:ext>
                </a:extLst>
              </a:tr>
              <a:tr h="290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G1-A0-00070-01GA2-4005040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Св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-к офис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Gauss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MiR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 50W CRI90 6000lm 4000K IP40 595*595*50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мм опал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c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БАП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LED 1/1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240031"/>
                  </a:ext>
                </a:extLst>
              </a:tr>
              <a:tr h="290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G1-A0-00070-01GA3-4005040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Св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-к офис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Gauss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MiR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 50W CRI90 6300lm 4000K IP40 595*595*50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мм призма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c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БАП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LED 1/1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621733"/>
                  </a:ext>
                </a:extLst>
              </a:tr>
              <a:tr h="29030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 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972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 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97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742918"/>
                  </a:ext>
                </a:extLst>
              </a:tr>
              <a:tr h="290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G1-A0-00070-01G02-4001640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Св-к офис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Gauss MiR 16W CRI90 1800lm 4000K IP40 595*295*50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мм опал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LED 1/1, 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544697"/>
                  </a:ext>
                </a:extLst>
              </a:tr>
              <a:tr h="290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G1-A0-00070-01G03-4001640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Св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-к офис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Gauss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MiR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 16W CRI90 1900lm 4000K IP40 595*295*50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мм призма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LED 1/1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669364"/>
                  </a:ext>
                </a:extLst>
              </a:tr>
              <a:tr h="290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G1-A0-00070-01GA2-4001640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Св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-к офис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Gauss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MiR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 16W CRI90 1800lm 4000K IP40 595*295*50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мм опал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c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БАП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LED 1/1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337479"/>
                  </a:ext>
                </a:extLst>
              </a:tr>
              <a:tr h="290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G1-A0-00070-01GA3-4001640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Св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-к офис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Gauss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MiR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 16W CRI90 1900lm 4000K IP40 595*295*50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мм призма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c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БАП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LED 1/1, 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270604"/>
                  </a:ext>
                </a:extLst>
              </a:tr>
              <a:tr h="29030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 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972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 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97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023387"/>
                  </a:ext>
                </a:extLst>
              </a:tr>
              <a:tr h="290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G1-A0-00350-01G02-4003540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Св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-к офис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Gauss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MiR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 35W CRI90 3850lm 4000K IP40 1195*295*50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мм опал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LED 1/1, 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524797"/>
                  </a:ext>
                </a:extLst>
              </a:tr>
              <a:tr h="290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G1-A0-00350-01GA2-4003540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Св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-к офис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Gauss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MiR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 35W CRI90 3850lm 4000K IP40 1195*295*50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мм опал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c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БАП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Etelka Light Pro" panose="02000503030000020004" pitchFamily="50" charset="0"/>
                        </a:rPr>
                        <a:t>LED 1/1, </a:t>
                      </a:r>
                    </a:p>
                  </a:txBody>
                  <a:tcPr marL="4516" marR="4516" marT="451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631161"/>
                  </a:ext>
                </a:extLst>
              </a:tr>
            </a:tbl>
          </a:graphicData>
        </a:graphic>
      </p:graphicFrame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D14480AC-32C4-4B87-9F34-4294EBCBD16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70561" y="4004792"/>
            <a:ext cx="868461" cy="56104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273078D-617C-4045-A4C2-EB31D5DCA28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4481" y="4514163"/>
            <a:ext cx="1331402" cy="1004474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670B7994-D793-4948-97EB-362F965FF13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5148" y="5940549"/>
            <a:ext cx="1357968" cy="616446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AA2F3DD3-CA8A-4FFC-9771-4CDA4011E87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4508" y="1700279"/>
            <a:ext cx="1298276" cy="1287116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16508069-164E-4746-8E9B-2FE68BC4FDF6}"/>
              </a:ext>
            </a:extLst>
          </p:cNvPr>
          <p:cNvSpPr txBox="1"/>
          <p:nvPr/>
        </p:nvSpPr>
        <p:spPr>
          <a:xfrm>
            <a:off x="10112722" y="76826"/>
            <a:ext cx="2069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accent6"/>
                </a:solidFill>
                <a:latin typeface="Etelka Medium Pro" panose="02000503080000020004" pitchFamily="50" charset="0"/>
              </a:rPr>
              <a:t>Доступны к заказу</a:t>
            </a:r>
            <a:endParaRPr lang="en-US" sz="1600" dirty="0">
              <a:solidFill>
                <a:schemeClr val="accent6"/>
              </a:solidFill>
              <a:latin typeface="Etelka Medium Pro" panose="02000503080000020004" pitchFamily="50" charset="0"/>
            </a:endParaRPr>
          </a:p>
        </p:txBody>
      </p: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17E1A360-5924-4E57-B95F-22287ABD17D2}"/>
              </a:ext>
            </a:extLst>
          </p:cNvPr>
          <p:cNvGrpSpPr/>
          <p:nvPr/>
        </p:nvGrpSpPr>
        <p:grpSpPr>
          <a:xfrm>
            <a:off x="10104077" y="1767011"/>
            <a:ext cx="1920832" cy="571336"/>
            <a:chOff x="759404" y="738105"/>
            <a:chExt cx="2189727" cy="651315"/>
          </a:xfrm>
        </p:grpSpPr>
        <p:graphicFrame>
          <p:nvGraphicFramePr>
            <p:cNvPr id="30" name="Объект 29">
              <a:extLst>
                <a:ext uri="{FF2B5EF4-FFF2-40B4-BE49-F238E27FC236}">
                  <a16:creationId xmlns:a16="http://schemas.microsoft.com/office/drawing/2014/main" id="{684E72F4-8541-4647-AEB1-09DD46220A1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5158795"/>
                </p:ext>
              </p:extLst>
            </p:nvPr>
          </p:nvGraphicFramePr>
          <p:xfrm>
            <a:off x="759404" y="738105"/>
            <a:ext cx="540684" cy="5406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3" name="CorelDRAW" r:id="rId11" imgW="618978" imgH="619669" progId="CorelDraw.Graphic.20">
                    <p:embed/>
                  </p:oleObj>
                </mc:Choice>
                <mc:Fallback>
                  <p:oleObj name="CorelDRAW" r:id="rId11" imgW="618978" imgH="619669" progId="CorelDraw.Graphic.20">
                    <p:embed/>
                    <p:pic>
                      <p:nvPicPr>
                        <p:cNvPr id="104" name="Объект 103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759404" y="738105"/>
                          <a:ext cx="540684" cy="54068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Прямоугольник 30">
              <a:extLst>
                <a:ext uri="{FF2B5EF4-FFF2-40B4-BE49-F238E27FC236}">
                  <a16:creationId xmlns:a16="http://schemas.microsoft.com/office/drawing/2014/main" id="{2E153915-DF8C-4EB5-A644-51362B61FB1F}"/>
                </a:ext>
              </a:extLst>
            </p:cNvPr>
            <p:cNvSpPr/>
            <p:nvPr/>
          </p:nvSpPr>
          <p:spPr>
            <a:xfrm>
              <a:off x="1335167" y="775413"/>
              <a:ext cx="1613964" cy="6140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latin typeface="Etelka Light Pro" panose="02000503030000020004" pitchFamily="50" charset="0"/>
                </a:rPr>
                <a:t>Срок службы:</a:t>
              </a:r>
            </a:p>
            <a:p>
              <a:r>
                <a:rPr lang="ru-RU" dirty="0">
                  <a:latin typeface="Etelka Medium Pro" panose="02000503080000020004" pitchFamily="50" charset="0"/>
                </a:rPr>
                <a:t>70 000 </a:t>
              </a:r>
              <a:r>
                <a:rPr lang="ru-RU" sz="1050" dirty="0">
                  <a:latin typeface="Etelka Medium Pro" panose="02000503080000020004" pitchFamily="50" charset="0"/>
                </a:rPr>
                <a:t>часов</a:t>
              </a:r>
              <a:endParaRPr lang="ru-RU" sz="1100" dirty="0">
                <a:latin typeface="Etelka Medium Pro" panose="02000503080000020004" pitchFamily="50" charset="0"/>
              </a:endParaRPr>
            </a:p>
          </p:txBody>
        </p:sp>
      </p:grpSp>
      <p:graphicFrame>
        <p:nvGraphicFramePr>
          <p:cNvPr id="32" name="Объект 31">
            <a:extLst>
              <a:ext uri="{FF2B5EF4-FFF2-40B4-BE49-F238E27FC236}">
                <a16:creationId xmlns:a16="http://schemas.microsoft.com/office/drawing/2014/main" id="{D09F0B05-A375-491B-A0F1-DD66AF575C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1196647"/>
              </p:ext>
            </p:extLst>
          </p:nvPr>
        </p:nvGraphicFramePr>
        <p:xfrm>
          <a:off x="10097672" y="2499807"/>
          <a:ext cx="467595" cy="467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CorelDRAW" r:id="rId13" imgW="618978" imgH="619669" progId="CorelDraw.Graphic.20">
                  <p:embed/>
                </p:oleObj>
              </mc:Choice>
              <mc:Fallback>
                <p:oleObj name="CorelDRAW" r:id="rId13" imgW="618978" imgH="619669" progId="CorelDraw.Graphic.20">
                  <p:embed/>
                  <p:pic>
                    <p:nvPicPr>
                      <p:cNvPr id="143" name="Объект 142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0097672" y="2499807"/>
                        <a:ext cx="467595" cy="4675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0F76618F-5522-4DDB-B5C9-C9AC058467A9}"/>
              </a:ext>
            </a:extLst>
          </p:cNvPr>
          <p:cNvSpPr/>
          <p:nvPr/>
        </p:nvSpPr>
        <p:spPr>
          <a:xfrm>
            <a:off x="10609137" y="2459390"/>
            <a:ext cx="16965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latin typeface="Etelka Light Pro" panose="02000503030000020004" pitchFamily="50" charset="0"/>
              </a:rPr>
              <a:t>Коэффициент мощности:</a:t>
            </a:r>
          </a:p>
          <a:p>
            <a:r>
              <a:rPr lang="en-US" dirty="0">
                <a:latin typeface="Etelka Medium Pro" panose="02000503080000020004" pitchFamily="50" charset="0"/>
              </a:rPr>
              <a:t>PF </a:t>
            </a:r>
            <a:r>
              <a:rPr lang="en-US" sz="1600" dirty="0">
                <a:latin typeface="Etelka Medium Pro" panose="02000503080000020004" pitchFamily="50" charset="0"/>
              </a:rPr>
              <a:t>&gt;</a:t>
            </a:r>
            <a:r>
              <a:rPr lang="en-US" dirty="0">
                <a:latin typeface="Etelka Medium Pro" panose="02000503080000020004" pitchFamily="50" charset="0"/>
              </a:rPr>
              <a:t> 0,9</a:t>
            </a:r>
            <a:r>
              <a:rPr lang="ru-RU" dirty="0">
                <a:latin typeface="Etelka Medium Pro" panose="02000503080000020004" pitchFamily="50" charset="0"/>
              </a:rPr>
              <a:t>5</a:t>
            </a: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id="{A4FDE225-F334-4B4D-B123-10F67526F7B6}"/>
              </a:ext>
            </a:extLst>
          </p:cNvPr>
          <p:cNvGrpSpPr/>
          <p:nvPr/>
        </p:nvGrpSpPr>
        <p:grpSpPr>
          <a:xfrm>
            <a:off x="10094974" y="1020677"/>
            <a:ext cx="2042611" cy="538609"/>
            <a:chOff x="739014" y="2643065"/>
            <a:chExt cx="2311689" cy="609562"/>
          </a:xfrm>
        </p:grpSpPr>
        <p:graphicFrame>
          <p:nvGraphicFramePr>
            <p:cNvPr id="35" name="Объект 34">
              <a:extLst>
                <a:ext uri="{FF2B5EF4-FFF2-40B4-BE49-F238E27FC236}">
                  <a16:creationId xmlns:a16="http://schemas.microsoft.com/office/drawing/2014/main" id="{7FFB087F-7D95-4A07-91AC-D003B94BB9B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3921888"/>
                </p:ext>
              </p:extLst>
            </p:nvPr>
          </p:nvGraphicFramePr>
          <p:xfrm>
            <a:off x="739014" y="2667913"/>
            <a:ext cx="537190" cy="537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5" name="CorelDRAW" r:id="rId15" imgW="618978" imgH="619669" progId="CorelDraw.Graphic.20">
                    <p:embed/>
                  </p:oleObj>
                </mc:Choice>
                <mc:Fallback>
                  <p:oleObj name="CorelDRAW" r:id="rId15" imgW="618978" imgH="619669" progId="CorelDraw.Graphic.20">
                    <p:embed/>
                    <p:pic>
                      <p:nvPicPr>
                        <p:cNvPr id="147" name="Объект 146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739014" y="2667913"/>
                          <a:ext cx="537190" cy="53719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Прямоугольник 35">
              <a:extLst>
                <a:ext uri="{FF2B5EF4-FFF2-40B4-BE49-F238E27FC236}">
                  <a16:creationId xmlns:a16="http://schemas.microsoft.com/office/drawing/2014/main" id="{029AF138-48DC-47D3-9828-63B6B62DEBFC}"/>
                </a:ext>
              </a:extLst>
            </p:cNvPr>
            <p:cNvSpPr/>
            <p:nvPr/>
          </p:nvSpPr>
          <p:spPr>
            <a:xfrm>
              <a:off x="1315992" y="2643065"/>
              <a:ext cx="1734711" cy="6095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100" dirty="0">
                  <a:latin typeface="Etelka Light Pro" panose="02000503030000020004" pitchFamily="50" charset="0"/>
                </a:rPr>
                <a:t>Пылевлагозащита:</a:t>
              </a:r>
            </a:p>
            <a:p>
              <a:r>
                <a:rPr lang="en-US" dirty="0">
                  <a:latin typeface="Etelka Medium Pro" panose="02000503080000020004" pitchFamily="50" charset="0"/>
                </a:rPr>
                <a:t>IP</a:t>
              </a:r>
              <a:r>
                <a:rPr lang="ru-RU" dirty="0">
                  <a:latin typeface="Etelka Medium Pro" panose="02000503080000020004" pitchFamily="50" charset="0"/>
                </a:rPr>
                <a:t>40</a:t>
              </a:r>
            </a:p>
          </p:txBody>
        </p:sp>
      </p:grpSp>
      <p:grpSp>
        <p:nvGrpSpPr>
          <p:cNvPr id="37" name="Группа 36">
            <a:extLst>
              <a:ext uri="{FF2B5EF4-FFF2-40B4-BE49-F238E27FC236}">
                <a16:creationId xmlns:a16="http://schemas.microsoft.com/office/drawing/2014/main" id="{FD71A25E-E1B5-49FC-B345-7F4E4547FE06}"/>
              </a:ext>
            </a:extLst>
          </p:cNvPr>
          <p:cNvGrpSpPr/>
          <p:nvPr/>
        </p:nvGrpSpPr>
        <p:grpSpPr>
          <a:xfrm>
            <a:off x="10097672" y="3235890"/>
            <a:ext cx="1718937" cy="544678"/>
            <a:chOff x="4406299" y="4337090"/>
            <a:chExt cx="2101343" cy="665850"/>
          </a:xfrm>
        </p:grpSpPr>
        <p:graphicFrame>
          <p:nvGraphicFramePr>
            <p:cNvPr id="38" name="Объект 37">
              <a:extLst>
                <a:ext uri="{FF2B5EF4-FFF2-40B4-BE49-F238E27FC236}">
                  <a16:creationId xmlns:a16="http://schemas.microsoft.com/office/drawing/2014/main" id="{56A437D1-8B71-4835-85C0-2EE675A35B6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0808337"/>
                </p:ext>
              </p:extLst>
            </p:nvPr>
          </p:nvGraphicFramePr>
          <p:xfrm>
            <a:off x="4406299" y="4337090"/>
            <a:ext cx="571619" cy="5716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6" name="CorelDRAW" r:id="rId17" imgW="618978" imgH="619669" progId="CorelDraw.Graphic.20">
                    <p:embed/>
                  </p:oleObj>
                </mc:Choice>
                <mc:Fallback>
                  <p:oleObj name="CorelDRAW" r:id="rId17" imgW="618978" imgH="619669" progId="CorelDraw.Graphic.20">
                    <p:embed/>
                    <p:pic>
                      <p:nvPicPr>
                        <p:cNvPr id="113" name="Объект 112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4406299" y="4337090"/>
                          <a:ext cx="571619" cy="57161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id="{CC7728E7-910A-456D-A450-568FFBE037ED}"/>
                </a:ext>
              </a:extLst>
            </p:cNvPr>
            <p:cNvSpPr/>
            <p:nvPr/>
          </p:nvSpPr>
          <p:spPr>
            <a:xfrm>
              <a:off x="5015981" y="4344509"/>
              <a:ext cx="1491661" cy="6584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latin typeface="Etelka Light Pro" panose="02000503030000020004" pitchFamily="50" charset="0"/>
                </a:rPr>
                <a:t>Без пульсации:</a:t>
              </a:r>
            </a:p>
            <a:p>
              <a:r>
                <a:rPr lang="en-US" dirty="0">
                  <a:latin typeface="Etelka Medium Pro" panose="02000503080000020004" pitchFamily="50" charset="0"/>
                </a:rPr>
                <a:t>IRF </a:t>
              </a:r>
              <a:r>
                <a:rPr lang="en-US" sz="1600" dirty="0">
                  <a:latin typeface="Etelka Medium Pro" panose="02000503080000020004" pitchFamily="50" charset="0"/>
                </a:rPr>
                <a:t>&lt;</a:t>
              </a:r>
              <a:r>
                <a:rPr lang="en-US" dirty="0">
                  <a:latin typeface="Etelka Medium Pro" panose="02000503080000020004" pitchFamily="50" charset="0"/>
                </a:rPr>
                <a:t> </a:t>
              </a:r>
              <a:r>
                <a:rPr lang="ru-RU" dirty="0">
                  <a:latin typeface="Etelka Medium Pro" panose="02000503080000020004" pitchFamily="50" charset="0"/>
                </a:rPr>
                <a:t>2</a:t>
              </a:r>
              <a:r>
                <a:rPr lang="en-US" dirty="0">
                  <a:latin typeface="Etelka Medium Pro" panose="02000503080000020004" pitchFamily="50" charset="0"/>
                </a:rPr>
                <a:t> </a:t>
              </a:r>
              <a:r>
                <a:rPr lang="en-US" sz="1600" dirty="0">
                  <a:latin typeface="Etelka Medium Pro" panose="02000503080000020004" pitchFamily="50" charset="0"/>
                </a:rPr>
                <a:t>%</a:t>
              </a:r>
              <a:endParaRPr lang="ru-RU" sz="1600" dirty="0">
                <a:latin typeface="Etelka Medium Pro" panose="02000503080000020004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0878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5418</TotalTime>
  <Words>499</Words>
  <Application>Microsoft Office PowerPoint</Application>
  <PresentationFormat>Широкоэкранный</PresentationFormat>
  <Paragraphs>77</Paragraphs>
  <Slides>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Etelka Light Pro</vt:lpstr>
      <vt:lpstr>Etelka Medium Pro</vt:lpstr>
      <vt:lpstr>Тема Office</vt:lpstr>
      <vt:lpstr>1_Специальное оформление</vt:lpstr>
      <vt:lpstr>Специальное оформление</vt:lpstr>
      <vt:lpstr>CorelDRAW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Ekaterina Chobotova</cp:lastModifiedBy>
  <cp:revision>156</cp:revision>
  <cp:lastPrinted>2021-02-05T15:28:48Z</cp:lastPrinted>
  <dcterms:created xsi:type="dcterms:W3CDTF">2021-02-05T10:20:26Z</dcterms:created>
  <dcterms:modified xsi:type="dcterms:W3CDTF">2024-11-20T14:03:34Z</dcterms:modified>
</cp:coreProperties>
</file>